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71" r:id="rId5"/>
    <p:sldId id="270" r:id="rId6"/>
    <p:sldId id="267" r:id="rId7"/>
    <p:sldId id="272" r:id="rId8"/>
    <p:sldId id="268" r:id="rId9"/>
    <p:sldId id="269" r:id="rId10"/>
    <p:sldId id="259" r:id="rId11"/>
    <p:sldId id="264" r:id="rId12"/>
    <p:sldId id="263" r:id="rId13"/>
    <p:sldId id="265" r:id="rId14"/>
    <p:sldId id="260" r:id="rId15"/>
    <p:sldId id="273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-12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4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52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1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34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1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8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0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2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8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1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7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9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510E-558C-4E13-A5B6-E2593404292F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2EDF-3C53-4514-BD17-7F56FC749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8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91" y="2138081"/>
            <a:ext cx="6042214" cy="453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96875" y="268942"/>
            <a:ext cx="10259259" cy="1775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Муниципальное казённое </a:t>
            </a:r>
            <a:br>
              <a:rPr lang="ru-RU" sz="3200" b="1" dirty="0" smtClean="0"/>
            </a:br>
            <a:r>
              <a:rPr lang="ru-RU" sz="3200" b="1" dirty="0" smtClean="0"/>
              <a:t>общеобразовательное учреждение </a:t>
            </a:r>
            <a:br>
              <a:rPr lang="ru-RU" sz="3200" b="1" dirty="0" smtClean="0"/>
            </a:br>
            <a:r>
              <a:rPr lang="ru-RU" sz="3200" b="1" dirty="0" smtClean="0"/>
              <a:t>«Хмелевская средняя общеобразовательная школа»</a:t>
            </a:r>
            <a:br>
              <a:rPr lang="ru-RU" sz="3200" b="1" dirty="0" smtClean="0"/>
            </a:br>
            <a:r>
              <a:rPr lang="ru-RU" sz="3200" b="1" dirty="0" smtClean="0"/>
              <a:t>Заринского района Алтайского края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940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1865" y="120734"/>
            <a:ext cx="8070574" cy="873179"/>
          </a:xfrm>
        </p:spPr>
        <p:txBody>
          <a:bodyPr/>
          <a:lstStyle/>
          <a:p>
            <a:r>
              <a:rPr lang="ru-RU" sz="4000" dirty="0" smtClean="0"/>
              <a:t>Инфраструктура села Хмелевка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6721" y="1109126"/>
            <a:ext cx="9916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расположена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км. От города Заринск.  В Хмелевке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проживает 1079 человек. Население преимущественно занято трудом, связанным с лесозаготовками, сельским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селе находятся: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сельский совет, почтовое отделение связи,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сельский Дом культуры, магазины, Хмелевский ФАП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библиотека, а также детский сад.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2863451"/>
            <a:ext cx="4357352" cy="3168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2565" y="6208526"/>
            <a:ext cx="38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Сельская библиотека и дом 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3316" y="6208526"/>
            <a:ext cx="1510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2" y="2863451"/>
            <a:ext cx="4357352" cy="31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7" y="2781836"/>
            <a:ext cx="5194478" cy="3895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2" y="181842"/>
            <a:ext cx="5354315" cy="4009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92" y="4545099"/>
            <a:ext cx="53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Администрация </a:t>
            </a:r>
          </a:p>
          <a:p>
            <a:pPr algn="ctr"/>
            <a:r>
              <a:rPr lang="ru-RU" dirty="0" smtClean="0"/>
              <a:t>Хмелевского сельского совета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87343" y="2002130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Памятник </a:t>
            </a:r>
          </a:p>
          <a:p>
            <a:pPr algn="ctr"/>
            <a:r>
              <a:rPr lang="ru-RU" dirty="0" smtClean="0"/>
              <a:t>Героям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1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15" y="2959257"/>
            <a:ext cx="4621169" cy="3468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4" y="1300619"/>
            <a:ext cx="4423035" cy="331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8360" y="437735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Торговые точки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85" y="1193834"/>
            <a:ext cx="7234050" cy="5427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96" y="432618"/>
            <a:ext cx="86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Храм преподобного Сергия Радонежского в нашем селе.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" y="284473"/>
            <a:ext cx="5416197" cy="4062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980" y="4726546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ечка Хмелевка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8" y="3196375"/>
            <a:ext cx="6509555" cy="366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9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57" y="500932"/>
            <a:ext cx="886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12 километрах от села Хмелевка в селе Яново строится новый молочный </a:t>
            </a:r>
          </a:p>
          <a:p>
            <a:pPr algn="ctr"/>
            <a:r>
              <a:rPr lang="ru-RU" dirty="0" smtClean="0"/>
              <a:t>комплекс на 6000 голов крупнорогатого скота, что поспособствует созданию новых рабочих мест.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7" y="1451733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1383527"/>
            <a:ext cx="9530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 коллектив очень ждет новых педагогов!</a:t>
            </a: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309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61" y="3073882"/>
            <a:ext cx="4568422" cy="342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24098" y="549204"/>
            <a:ext cx="8455510" cy="612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школы начинается с 1903 года. До 1930 года  в Хмелевке была только начальная школа.	 В 1934 году был первый выпуск в семилетней школе.  В 1936-1937 г. начали строить новую деревянную школу.          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1945 году был первый выпуск 10 класса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послевоенное время количество учеников в Хмелевской школе баснословно растет. За знаниями в село съезжаются дети из ближайших малых и средних сел. В 1948-1949 учебном году в школе обучается 450 ребят, а в последующие годы их количество доходит до тысячи.  В 1970 году</a:t>
            </a:r>
            <a:r>
              <a:rPr 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новой школы. В ноябре 1972 года школа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отметила</a:t>
            </a: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новоселье в новом здании, которое существует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 пор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1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порог школы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переступили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в «Хмелевской СОШ» и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«Яновская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оош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В школе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 (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Хмелевке и 4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Яново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группы дошкольного образования (детские сады),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в Яново и одна в Хмелевке.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подвоз учащихся из сел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Яново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Каменушка.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2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343" y="575897"/>
            <a:ext cx="10741305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 школе  работает 16 педагогов.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Директором школы является Качесова Анна Валерьевна, тел. 89132385081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Вакансии: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Calibri"/>
              </a:rPr>
              <a:t>Учитель физической </a:t>
            </a:r>
            <a:r>
              <a:rPr lang="ru-RU" sz="2000" dirty="0" smtClean="0">
                <a:latin typeface="Times New Roman"/>
                <a:ea typeface="Calibri"/>
              </a:rPr>
              <a:t>культуры (27 ч.)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физики 7-9,10-11 классы (6 ч.+4 ч.)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Calibri"/>
              </a:rPr>
              <a:t>Учитель иностранных </a:t>
            </a:r>
            <a:r>
              <a:rPr lang="ru-RU" sz="2000" dirty="0" smtClean="0">
                <a:latin typeface="Times New Roman"/>
                <a:ea typeface="Calibri"/>
              </a:rPr>
              <a:t>языков: немецкий, </a:t>
            </a:r>
            <a:r>
              <a:rPr lang="ru-RU" sz="2000" dirty="0" smtClean="0">
                <a:latin typeface="Times New Roman"/>
                <a:ea typeface="Calibri"/>
              </a:rPr>
              <a:t>английский (по программе «Земский учитель)</a:t>
            </a:r>
          </a:p>
          <a:p>
            <a:pPr lvl="0" algn="just"/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(</a:t>
            </a:r>
            <a:r>
              <a:rPr lang="ru-RU" sz="2000" dirty="0" smtClean="0">
                <a:latin typeface="Times New Roman"/>
                <a:ea typeface="Calibri"/>
              </a:rPr>
              <a:t>27 </a:t>
            </a:r>
            <a:r>
              <a:rPr lang="ru-RU" sz="2000" dirty="0" smtClean="0">
                <a:latin typeface="Times New Roman"/>
                <a:ea typeface="Calibri"/>
              </a:rPr>
              <a:t>ч.+6 ч</a:t>
            </a:r>
            <a:r>
              <a:rPr lang="ru-RU" sz="2000" dirty="0" smtClean="0">
                <a:latin typeface="Times New Roman"/>
                <a:ea typeface="Calibri"/>
              </a:rPr>
              <a:t>.)</a:t>
            </a:r>
            <a:endParaRPr lang="ru-RU" sz="2000" dirty="0" smtClean="0">
              <a:latin typeface="Times New Roman"/>
              <a:ea typeface="Calibri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Учитель начальных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классов (23 ч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.)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Учитель математики 5 – 10 классы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(по программе «Земский учитель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)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(30 ч.)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/>
              <a:ea typeface="Times New Roman" panose="02020603050405020304" pitchFamily="18" charset="0"/>
            </a:endParaRP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</a:rPr>
              <a:t>Вакансии «Яновская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</a:rPr>
              <a:t>оош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</a:rPr>
              <a:t>», филиал МКОУ «Хмелевская СОШ»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Учитель начальных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классов – 2 вакансии (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 класс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21 ч., 2класс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23 ч.,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3класс -23 ч., 4 класс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23ч.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/>
                <a:ea typeface="Calibri"/>
              </a:rPr>
              <a:t>Учитель иностранных </a:t>
            </a:r>
            <a:r>
              <a:rPr lang="ru-RU" sz="2000" dirty="0" smtClean="0">
                <a:latin typeface="Times New Roman"/>
                <a:ea typeface="Calibri"/>
              </a:rPr>
              <a:t>языков: немецкий (6 ч.)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5072"/>
            <a:ext cx="8596668" cy="3880773"/>
          </a:xfrm>
        </p:spPr>
        <p:txBody>
          <a:bodyPr>
            <a:normAutofit/>
          </a:bodyPr>
          <a:lstStyle/>
          <a:p>
            <a:pPr marR="100330" lvl="0" algn="just">
              <a:buFont typeface="Symbol"/>
              <a:buChar char="-"/>
            </a:pP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компенсация</a:t>
            </a:r>
            <a:r>
              <a:rPr lang="ru-RU" sz="2800" spc="5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62626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коммунальных</a:t>
            </a:r>
            <a:r>
              <a:rPr lang="ru-RU" sz="2800" spc="5" dirty="0">
                <a:solidFill>
                  <a:srgbClr val="262626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услуг</a:t>
            </a:r>
            <a:r>
              <a:rPr lang="ru-RU" sz="2800" spc="5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педагогическим</a:t>
            </a:r>
            <a:r>
              <a:rPr lang="ru-RU" sz="2800" spc="5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12121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работникам</a:t>
            </a:r>
            <a:r>
              <a:rPr lang="ru-RU" sz="2800" spc="5" dirty="0">
                <a:solidFill>
                  <a:srgbClr val="212121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D2D2D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в</a:t>
            </a:r>
            <a:r>
              <a:rPr lang="ru-RU" sz="2800" spc="5" dirty="0">
                <a:solidFill>
                  <a:srgbClr val="2D2D2D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сельской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местности </a:t>
            </a:r>
            <a:r>
              <a:rPr lang="ru-RU" sz="2800" dirty="0">
                <a:solidFill>
                  <a:srgbClr val="2D2D2D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(2500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руб. </a:t>
            </a:r>
            <a:r>
              <a:rPr lang="ru-RU" sz="2800" dirty="0">
                <a:solidFill>
                  <a:srgbClr val="262626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ежемесячно),</a:t>
            </a:r>
            <a:r>
              <a:rPr lang="ru-RU" sz="2800" spc="5" dirty="0">
                <a:solidFill>
                  <a:srgbClr val="262626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компенсация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аренды </a:t>
            </a:r>
            <a:r>
              <a:rPr lang="ru-RU" sz="2800" dirty="0">
                <a:solidFill>
                  <a:srgbClr val="2B2B2B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жилья</a:t>
            </a:r>
            <a:r>
              <a:rPr lang="ru-RU" sz="2800" spc="5" dirty="0">
                <a:solidFill>
                  <a:srgbClr val="2B2B2B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(3000 руб</a:t>
            </a:r>
            <a:r>
              <a:rPr lang="ru-RU" sz="2800" dirty="0" smtClean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. ежемесячно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ea typeface="Cambria"/>
              <a:cs typeface="Times New Roman" pitchFamily="18" charset="0"/>
            </a:endParaRPr>
          </a:p>
          <a:p>
            <a:pPr lvl="0" algn="just">
              <a:spcBef>
                <a:spcPts val="30"/>
              </a:spcBef>
              <a:buFont typeface="Symbol"/>
              <a:buChar char="-"/>
            </a:pPr>
            <a:r>
              <a:rPr lang="ru-RU" sz="2800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возможность</a:t>
            </a:r>
            <a:r>
              <a:rPr lang="ru-RU" sz="2800" spc="190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получения</a:t>
            </a:r>
            <a:r>
              <a:rPr lang="ru-RU" sz="2800" spc="21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краевой</a:t>
            </a:r>
            <a:r>
              <a:rPr lang="ru-RU" sz="2800" spc="135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B2B2B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выплаты</a:t>
            </a:r>
            <a:r>
              <a:rPr lang="ru-RU" sz="2800" spc="125" dirty="0">
                <a:solidFill>
                  <a:srgbClr val="2B2B2B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D2D2D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(300</a:t>
            </a:r>
            <a:r>
              <a:rPr lang="ru-RU" sz="2800" spc="100" dirty="0">
                <a:solidFill>
                  <a:srgbClr val="2D2D2D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F2F2F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или</a:t>
            </a:r>
            <a:r>
              <a:rPr lang="ru-RU" sz="2800" spc="85" dirty="0">
                <a:solidFill>
                  <a:srgbClr val="2F2F2F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200</a:t>
            </a:r>
            <a:r>
              <a:rPr lang="ru-RU" sz="2800" spc="7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тыс.</a:t>
            </a:r>
            <a:r>
              <a:rPr lang="ru-RU" sz="2800" spc="55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62626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рублей);</a:t>
            </a:r>
            <a:endParaRPr lang="ru-RU" sz="2000" dirty="0">
              <a:latin typeface="Times New Roman" pitchFamily="18" charset="0"/>
              <a:ea typeface="Cambria"/>
              <a:cs typeface="Times New Roman" pitchFamily="18" charset="0"/>
            </a:endParaRPr>
          </a:p>
          <a:p>
            <a:pPr lvl="0" algn="just">
              <a:spcBef>
                <a:spcPts val="5"/>
              </a:spcBef>
              <a:buFont typeface="Symbol"/>
              <a:buChar char="-"/>
            </a:pPr>
            <a:r>
              <a:rPr lang="ru-RU" sz="2800" dirty="0">
                <a:solidFill>
                  <a:srgbClr val="242424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муниципальные</a:t>
            </a:r>
            <a:r>
              <a:rPr lang="ru-RU" sz="2800" spc="275" dirty="0">
                <a:solidFill>
                  <a:srgbClr val="242424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подъемные</a:t>
            </a:r>
            <a:r>
              <a:rPr lang="ru-RU" sz="2800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»</a:t>
            </a:r>
            <a:r>
              <a:rPr lang="ru-RU" sz="2800" spc="275" dirty="0">
                <a:solidFill>
                  <a:srgbClr val="232323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50 000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рублей</a:t>
            </a:r>
            <a:r>
              <a:rPr lang="ru-RU" sz="2800" dirty="0">
                <a:solidFill>
                  <a:srgbClr val="282828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ea typeface="Cambria"/>
              <a:cs typeface="Times New Roman" pitchFamily="18" charset="0"/>
            </a:endParaRPr>
          </a:p>
          <a:p>
            <a:pPr lvl="0" algn="just">
              <a:buFont typeface="Symbol"/>
              <a:buChar char="-"/>
            </a:pPr>
            <a:r>
              <a:rPr lang="ru-RU" sz="2800" dirty="0" smtClean="0">
                <a:solidFill>
                  <a:srgbClr val="242424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методическая</a:t>
            </a:r>
            <a:r>
              <a:rPr lang="ru-RU" sz="2800" spc="315" dirty="0" smtClean="0">
                <a:solidFill>
                  <a:srgbClr val="242424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поддержка,</a:t>
            </a:r>
            <a:r>
              <a:rPr lang="ru-RU" sz="2800" spc="225" dirty="0">
                <a:solidFill>
                  <a:srgbClr val="2A2A2A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242424"/>
                </a:solidFill>
                <a:latin typeface="Times New Roman" pitchFamily="18" charset="0"/>
                <a:ea typeface="Cambria"/>
                <a:cs typeface="Times New Roman" pitchFamily="18" charset="0"/>
              </a:rPr>
              <a:t>наставничество.</a:t>
            </a:r>
            <a:endParaRPr lang="ru-RU" sz="2000" dirty="0">
              <a:latin typeface="Times New Roman" pitchFamily="18" charset="0"/>
              <a:ea typeface="Cambria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63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332" y="373711"/>
            <a:ext cx="763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 дружный </a:t>
            </a:r>
            <a:r>
              <a:rPr lang="ru-RU" dirty="0" smtClean="0"/>
              <a:t>коллектив!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-1" r="2319" b="9102"/>
          <a:stretch/>
        </p:blipFill>
        <p:spPr>
          <a:xfrm>
            <a:off x="1176793" y="829945"/>
            <a:ext cx="7871791" cy="57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3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855" y="207397"/>
            <a:ext cx="602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дистанционного образования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7" y="838863"/>
            <a:ext cx="7824083" cy="58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4264"/>
          <a:stretch/>
        </p:blipFill>
        <p:spPr>
          <a:xfrm>
            <a:off x="842838" y="811033"/>
            <a:ext cx="7665058" cy="5669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7011" y="295984"/>
            <a:ext cx="308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информатики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/>
          <a:stretch/>
        </p:blipFill>
        <p:spPr>
          <a:xfrm>
            <a:off x="516835" y="341906"/>
            <a:ext cx="5785012" cy="3025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5586" y="866692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Актовый зал и столовая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/>
          <a:stretch/>
        </p:blipFill>
        <p:spPr>
          <a:xfrm>
            <a:off x="4038379" y="3625794"/>
            <a:ext cx="7165009" cy="273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883" y="4166483"/>
            <a:ext cx="351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1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r="37375"/>
          <a:stretch/>
        </p:blipFill>
        <p:spPr>
          <a:xfrm rot="5400000">
            <a:off x="469124" y="34791"/>
            <a:ext cx="4182388" cy="452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78" y="4991837"/>
            <a:ext cx="59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ИЗО, музыки и технологии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r="16680"/>
          <a:stretch/>
        </p:blipFill>
        <p:spPr>
          <a:xfrm>
            <a:off x="5019925" y="3954782"/>
            <a:ext cx="3814601" cy="2812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5" y="572892"/>
            <a:ext cx="6965341" cy="3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352</Words>
  <Application>Microsoft Office PowerPoint</Application>
  <PresentationFormat>Произвольный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Муниципальное казённое  общеобразовательное учреждение  «Хмелевская средняя общеобразовательная школа» Заринского района Алтайского края</vt:lpstr>
      <vt:lpstr>Презентация PowerPoint</vt:lpstr>
      <vt:lpstr>Презентация PowerPoint</vt:lpstr>
      <vt:lpstr>Меры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Инфраструктура села Хмелевка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«Хмелевская средняя общеобразовательная школа» Заринский район Алтайский край</dc:title>
  <dc:creator>Завуч</dc:creator>
  <cp:lastModifiedBy>Учитель</cp:lastModifiedBy>
  <cp:revision>39</cp:revision>
  <dcterms:created xsi:type="dcterms:W3CDTF">2020-05-06T05:27:31Z</dcterms:created>
  <dcterms:modified xsi:type="dcterms:W3CDTF">2023-03-07T06:14:07Z</dcterms:modified>
</cp:coreProperties>
</file>